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entury Gothic Paneuropean Bold" charset="1" panose="020B0702020202020204"/>
      <p:regular r:id="rId15"/>
    </p:embeddedFont>
    <p:embeddedFont>
      <p:font typeface="Century Gothic Paneuropean" charset="1" panose="020B0502020202020204"/>
      <p:regular r:id="rId16"/>
    </p:embeddedFont>
    <p:embeddedFont>
      <p:font typeface="Open Sans" charset="1" panose="00000000000000000000"/>
      <p:regular r:id="rId17"/>
    </p:embeddedFon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  <p:embeddedFont>
      <p:font typeface="Open Sans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Relationship Id="rId5" Target="../media/image7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Relationship Id="rId5" Target="../media/image7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jpeg" Type="http://schemas.openxmlformats.org/officeDocument/2006/relationships/image"/><Relationship Id="rId5" Target="../media/image7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7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28935"/>
            <a:ext cx="18288000" cy="12182475"/>
          </a:xfrm>
          <a:custGeom>
            <a:avLst/>
            <a:gdLst/>
            <a:ahLst/>
            <a:cxnLst/>
            <a:rect r="r" b="b" t="t" l="l"/>
            <a:pathLst>
              <a:path h="12182475" w="18288000">
                <a:moveTo>
                  <a:pt x="0" y="0"/>
                </a:moveTo>
                <a:lnTo>
                  <a:pt x="18288000" y="0"/>
                </a:lnTo>
                <a:lnTo>
                  <a:pt x="18288000" y="12182475"/>
                </a:lnTo>
                <a:lnTo>
                  <a:pt x="0" y="1218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8096" y="485051"/>
            <a:ext cx="377781" cy="301190"/>
          </a:xfrm>
          <a:custGeom>
            <a:avLst/>
            <a:gdLst/>
            <a:ahLst/>
            <a:cxnLst/>
            <a:rect r="r" b="b" t="t" l="l"/>
            <a:pathLst>
              <a:path h="301190" w="377781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80695" y="4335790"/>
            <a:ext cx="1171327" cy="930021"/>
          </a:xfrm>
          <a:custGeom>
            <a:avLst/>
            <a:gdLst/>
            <a:ahLst/>
            <a:cxnLst/>
            <a:rect r="r" b="b" t="t" l="l"/>
            <a:pathLst>
              <a:path h="930021" w="1171327">
                <a:moveTo>
                  <a:pt x="0" y="0"/>
                </a:moveTo>
                <a:lnTo>
                  <a:pt x="1171327" y="0"/>
                </a:lnTo>
                <a:lnTo>
                  <a:pt x="1171327" y="930021"/>
                </a:lnTo>
                <a:lnTo>
                  <a:pt x="0" y="930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1248" y="5187096"/>
            <a:ext cx="13352720" cy="262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3"/>
              </a:lnSpc>
            </a:pPr>
            <a:r>
              <a:rPr lang="en-US" sz="6252" b="true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Krishi Sahayak:</a:t>
            </a:r>
          </a:p>
          <a:p>
            <a:pPr algn="l">
              <a:lnSpc>
                <a:spcPts val="6093"/>
              </a:lnSpc>
            </a:pPr>
            <a:r>
              <a:rPr lang="en-US" b="true" sz="4352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4352">
                <a:solidFill>
                  <a:srgbClr val="1F202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 Smart AI-p</a:t>
            </a:r>
            <a:r>
              <a:rPr lang="en-US" sz="4352">
                <a:solidFill>
                  <a:srgbClr val="1F202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owered Assistant for Plant Disease Detection and Crop Recommendation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096" y="485051"/>
            <a:ext cx="377781" cy="301190"/>
          </a:xfrm>
          <a:custGeom>
            <a:avLst/>
            <a:gdLst/>
            <a:ahLst/>
            <a:cxnLst/>
            <a:rect r="r" b="b" t="t" l="l"/>
            <a:pathLst>
              <a:path h="301190" w="377781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0227" y="1857927"/>
            <a:ext cx="6572250" cy="8429073"/>
          </a:xfrm>
          <a:custGeom>
            <a:avLst/>
            <a:gdLst/>
            <a:ahLst/>
            <a:cxnLst/>
            <a:rect r="r" b="b" t="t" l="l"/>
            <a:pathLst>
              <a:path h="8429073" w="6572250">
                <a:moveTo>
                  <a:pt x="0" y="0"/>
                </a:moveTo>
                <a:lnTo>
                  <a:pt x="6572251" y="0"/>
                </a:lnTo>
                <a:lnTo>
                  <a:pt x="6572251" y="8429073"/>
                </a:lnTo>
                <a:lnTo>
                  <a:pt x="0" y="8429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468" r="0" b="-84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3190" y="3410825"/>
            <a:ext cx="1280350" cy="38100"/>
          </a:xfrm>
          <a:custGeom>
            <a:avLst/>
            <a:gdLst/>
            <a:ahLst/>
            <a:cxnLst/>
            <a:rect r="r" b="b" t="t" l="l"/>
            <a:pathLst>
              <a:path h="38100" w="1280350">
                <a:moveTo>
                  <a:pt x="0" y="0"/>
                </a:moveTo>
                <a:lnTo>
                  <a:pt x="1280350" y="0"/>
                </a:lnTo>
                <a:lnTo>
                  <a:pt x="12803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39353" y="2412292"/>
            <a:ext cx="5612625" cy="8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b="true" sz="48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Problem Definition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3190" y="3873481"/>
            <a:ext cx="7256698" cy="404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Manual detection of plant diseases and crop selection based on soil is labor-intensive and highly dependent on expert knowledge.</a:t>
            </a:r>
          </a:p>
          <a:p>
            <a:pPr algn="l">
              <a:lnSpc>
                <a:spcPts val="2900"/>
              </a:lnSpc>
            </a:pPr>
          </a:p>
          <a:p>
            <a:pPr algn="l">
              <a:lnSpc>
                <a:spcPts val="2900"/>
              </a:lnSpc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Challenges include:</a:t>
            </a:r>
          </a:p>
          <a:p>
            <a:pPr algn="l" marL="455100" indent="-227550" lvl="1">
              <a:lnSpc>
                <a:spcPts val="2900"/>
              </a:lnSpc>
              <a:buFont typeface="Arial"/>
              <a:buChar char="•"/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Time-Consuming traditional inspections</a:t>
            </a:r>
          </a:p>
          <a:p>
            <a:pPr algn="l" marL="455100" indent="-227550" lvl="1">
              <a:lnSpc>
                <a:spcPts val="2900"/>
              </a:lnSpc>
              <a:buFont typeface="Arial"/>
              <a:buChar char="•"/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Inaccuracy in early-stage disease identification</a:t>
            </a:r>
          </a:p>
          <a:p>
            <a:pPr algn="l" marL="455100" indent="-227550" lvl="1">
              <a:lnSpc>
                <a:spcPts val="2900"/>
              </a:lnSpc>
              <a:buFont typeface="Arial"/>
              <a:buChar char="•"/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Lack of personalization in crop selection</a:t>
            </a:r>
          </a:p>
          <a:p>
            <a:pPr algn="l" marL="455100" indent="-227550" lvl="1">
              <a:lnSpc>
                <a:spcPts val="2900"/>
              </a:lnSpc>
              <a:buFont typeface="Arial"/>
              <a:buChar char="•"/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Inefficiency in managing large-scale farming operations</a:t>
            </a:r>
          </a:p>
          <a:p>
            <a:pPr algn="l">
              <a:lnSpc>
                <a:spcPts val="29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096" y="485051"/>
            <a:ext cx="377781" cy="301190"/>
          </a:xfrm>
          <a:custGeom>
            <a:avLst/>
            <a:gdLst/>
            <a:ahLst/>
            <a:cxnLst/>
            <a:rect r="r" b="b" t="t" l="l"/>
            <a:pathLst>
              <a:path h="301190" w="377781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707" y="3832403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22" r="0" b="-929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77600" y="3073394"/>
            <a:ext cx="1280350" cy="38100"/>
          </a:xfrm>
          <a:custGeom>
            <a:avLst/>
            <a:gdLst/>
            <a:ahLst/>
            <a:cxnLst/>
            <a:rect r="r" b="b" t="t" l="l"/>
            <a:pathLst>
              <a:path h="38100" w="1280350">
                <a:moveTo>
                  <a:pt x="0" y="0"/>
                </a:moveTo>
                <a:lnTo>
                  <a:pt x="1280350" y="0"/>
                </a:lnTo>
                <a:lnTo>
                  <a:pt x="12803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77600" y="1650406"/>
            <a:ext cx="3202648" cy="116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4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17715" y="3650380"/>
            <a:ext cx="7931088" cy="548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145" indent="-283072" lvl="1">
              <a:lnSpc>
                <a:spcPts val="3671"/>
              </a:lnSpc>
              <a:buFont typeface="Arial"/>
              <a:buChar char="•"/>
            </a:pPr>
            <a:r>
              <a:rPr lang="en-US" b="true" sz="2622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Developed two AI models:</a:t>
            </a:r>
          </a:p>
          <a:p>
            <a:pPr algn="l" marL="1132290" indent="-377430" lvl="2">
              <a:lnSpc>
                <a:spcPts val="3671"/>
              </a:lnSpc>
              <a:buFont typeface="Arial"/>
              <a:buChar char="⚬"/>
            </a:pPr>
            <a:r>
              <a:rPr lang="en-US" sz="2622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Plant Disease Classifier using CNN</a:t>
            </a:r>
          </a:p>
          <a:p>
            <a:pPr algn="l" marL="1132290" indent="-377430" lvl="2">
              <a:lnSpc>
                <a:spcPts val="3671"/>
              </a:lnSpc>
              <a:buFont typeface="Arial"/>
              <a:buChar char="⚬"/>
            </a:pPr>
            <a:r>
              <a:rPr lang="en-US" sz="2622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Crop Recommendation System based on Decision Trees</a:t>
            </a:r>
          </a:p>
          <a:p>
            <a:pPr algn="l" marL="566145" indent="-283072" lvl="1">
              <a:lnSpc>
                <a:spcPts val="3671"/>
              </a:lnSpc>
              <a:buFont typeface="Arial"/>
              <a:buChar char="•"/>
            </a:pPr>
            <a:r>
              <a:rPr lang="en-US" b="true" sz="2622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Identifies diseases from leaf images utilizing the PlantVillage Dataset</a:t>
            </a:r>
          </a:p>
          <a:p>
            <a:pPr algn="l" marL="566145" indent="-283072" lvl="1">
              <a:lnSpc>
                <a:spcPts val="3671"/>
              </a:lnSpc>
              <a:buFont typeface="Arial"/>
              <a:buChar char="•"/>
            </a:pPr>
            <a:r>
              <a:rPr lang="en-US" b="true" sz="2622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Recommends ideal crops according to soil parameters from a custom dataset</a:t>
            </a:r>
          </a:p>
          <a:p>
            <a:pPr algn="l" marL="566145" indent="-283072" lvl="1">
              <a:lnSpc>
                <a:spcPts val="3671"/>
              </a:lnSpc>
              <a:buFont typeface="Arial"/>
              <a:buChar char="•"/>
            </a:pPr>
            <a:r>
              <a:rPr lang="en-US" b="true" sz="2622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Offers a user-friendly interface for practical application</a:t>
            </a:r>
          </a:p>
          <a:p>
            <a:pPr algn="l" marL="0" indent="0" lvl="0">
              <a:lnSpc>
                <a:spcPts val="3671"/>
              </a:lnSpc>
            </a:pPr>
            <a:r>
              <a:rPr lang="en-US" b="true" sz="2622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Designed for both mobile and web platforms to support real-time usage by farmers.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096" y="485051"/>
            <a:ext cx="377781" cy="301190"/>
          </a:xfrm>
          <a:custGeom>
            <a:avLst/>
            <a:gdLst/>
            <a:ahLst/>
            <a:cxnLst/>
            <a:rect r="r" b="b" t="t" l="l"/>
            <a:pathLst>
              <a:path h="301190" w="377781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8574" y="1857927"/>
            <a:ext cx="6572250" cy="6572250"/>
          </a:xfrm>
          <a:custGeom>
            <a:avLst/>
            <a:gdLst/>
            <a:ahLst/>
            <a:cxnLst/>
            <a:rect r="r" b="b" t="t" l="l"/>
            <a:pathLst>
              <a:path h="6572250" w="6572250">
                <a:moveTo>
                  <a:pt x="0" y="0"/>
                </a:moveTo>
                <a:lnTo>
                  <a:pt x="6572250" y="0"/>
                </a:lnTo>
                <a:lnTo>
                  <a:pt x="6572250" y="6572250"/>
                </a:lnTo>
                <a:lnTo>
                  <a:pt x="0" y="657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44" t="0" r="-5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77957" y="3006757"/>
            <a:ext cx="1280351" cy="38100"/>
          </a:xfrm>
          <a:custGeom>
            <a:avLst/>
            <a:gdLst/>
            <a:ahLst/>
            <a:cxnLst/>
            <a:rect r="r" b="b" t="t" l="l"/>
            <a:pathLst>
              <a:path h="38100" w="1280351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77957" y="1643158"/>
            <a:ext cx="5663279" cy="80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450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Dataset Description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0498" y="3296043"/>
            <a:ext cx="9376293" cy="472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true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1. Plant Disease Detection:</a:t>
            </a:r>
          </a:p>
          <a:p>
            <a:pPr algn="l" marL="484984" indent="-242492" lvl="1">
              <a:lnSpc>
                <a:spcPts val="3144"/>
              </a:lnSpc>
              <a:buFont typeface="Arial"/>
              <a:buChar char="•"/>
            </a:pPr>
            <a:r>
              <a:rPr lang="en-US" b="true" sz="2246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Dataset: PlantVillage (Kaggle)</a:t>
            </a:r>
          </a:p>
          <a:p>
            <a:pPr algn="l" marL="484984" indent="-242492" lvl="1">
              <a:lnSpc>
                <a:spcPts val="3144"/>
              </a:lnSpc>
              <a:buFont typeface="Arial"/>
              <a:buChar char="•"/>
            </a:pPr>
            <a:r>
              <a:rPr lang="en-US" b="true" sz="2246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Classes: Healthy, Early Blight, Late Blight (among others)</a:t>
            </a:r>
          </a:p>
          <a:p>
            <a:pPr algn="l" marL="484984" indent="-242492" lvl="1">
              <a:lnSpc>
                <a:spcPts val="3144"/>
              </a:lnSpc>
              <a:buFont typeface="Arial"/>
              <a:buChar char="•"/>
            </a:pPr>
            <a:r>
              <a:rPr lang="en-US" b="true" sz="2246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Format: RGB images (.jpg)</a:t>
            </a:r>
          </a:p>
          <a:p>
            <a:pPr algn="l" marL="484984" indent="-242492" lvl="1">
              <a:lnSpc>
                <a:spcPts val="3144"/>
              </a:lnSpc>
              <a:buFont typeface="Arial"/>
              <a:buChar char="•"/>
            </a:pPr>
            <a:r>
              <a:rPr lang="en-US" b="true" sz="2246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Preprocessing: Resized to 128×128, normalized, and enhanced with data augmentation</a:t>
            </a:r>
          </a:p>
          <a:p>
            <a:pPr algn="l" marL="0" indent="0" lvl="0">
              <a:lnSpc>
                <a:spcPts val="3144"/>
              </a:lnSpc>
            </a:pPr>
            <a:r>
              <a:rPr lang="en-US" b="true" sz="2246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2. Crop Recommendation:</a:t>
            </a:r>
          </a:p>
          <a:p>
            <a:pPr algn="l" marL="484984" indent="-242492" lvl="1">
              <a:lnSpc>
                <a:spcPts val="3144"/>
              </a:lnSpc>
              <a:buFont typeface="Arial"/>
              <a:buChar char="•"/>
            </a:pPr>
            <a:r>
              <a:rPr lang="en-US" b="true" sz="2246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Dataset: Custom CSV dataset containing soil and climate attributes</a:t>
            </a:r>
          </a:p>
          <a:p>
            <a:pPr algn="l" marL="484984" indent="-242492" lvl="1">
              <a:lnSpc>
                <a:spcPts val="3144"/>
              </a:lnSpc>
              <a:buFont typeface="Arial"/>
              <a:buChar char="•"/>
            </a:pPr>
            <a:r>
              <a:rPr lang="en-US" b="true" sz="2246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Features: Nitrogen, Phosphorus, Potassium, pH, temperature, and humidity</a:t>
            </a:r>
          </a:p>
          <a:p>
            <a:pPr algn="l" marL="484984" indent="-242492" lvl="1">
              <a:lnSpc>
                <a:spcPts val="3144"/>
              </a:lnSpc>
              <a:buFont typeface="Arial"/>
              <a:buChar char="•"/>
            </a:pPr>
            <a:r>
              <a:rPr lang="en-US" b="true" sz="2246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Target: Recommended crop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096" y="485051"/>
            <a:ext cx="377781" cy="301190"/>
          </a:xfrm>
          <a:custGeom>
            <a:avLst/>
            <a:gdLst/>
            <a:ahLst/>
            <a:cxnLst/>
            <a:rect r="r" b="b" t="t" l="l"/>
            <a:pathLst>
              <a:path h="301190" w="377781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858927" y="1857927"/>
            <a:ext cx="8429073" cy="8429073"/>
          </a:xfrm>
          <a:custGeom>
            <a:avLst/>
            <a:gdLst/>
            <a:ahLst/>
            <a:cxnLst/>
            <a:rect r="r" b="b" t="t" l="l"/>
            <a:pathLst>
              <a:path h="8429073" w="8429073">
                <a:moveTo>
                  <a:pt x="8429073" y="0"/>
                </a:moveTo>
                <a:lnTo>
                  <a:pt x="0" y="0"/>
                </a:lnTo>
                <a:lnTo>
                  <a:pt x="0" y="8429073"/>
                </a:lnTo>
                <a:lnTo>
                  <a:pt x="8429073" y="8429073"/>
                </a:lnTo>
                <a:lnTo>
                  <a:pt x="8429073" y="0"/>
                </a:lnTo>
                <a:close/>
              </a:path>
            </a:pathLst>
          </a:custGeom>
          <a:blipFill>
            <a:blip r:embed="rId4"/>
            <a:stretch>
              <a:fillRect l="-35385" t="0" r="-14567" b="-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47205" y="3063907"/>
            <a:ext cx="1280350" cy="38100"/>
          </a:xfrm>
          <a:custGeom>
            <a:avLst/>
            <a:gdLst/>
            <a:ahLst/>
            <a:cxnLst/>
            <a:rect r="r" b="b" t="t" l="l"/>
            <a:pathLst>
              <a:path h="38100" w="1280350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34576" y="6590014"/>
            <a:ext cx="457686" cy="30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b="true" sz="172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81%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7205" y="1640919"/>
            <a:ext cx="5464016" cy="147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4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Methodology</a:t>
            </a:r>
          </a:p>
          <a:p>
            <a:pPr algn="ctr">
              <a:lnSpc>
                <a:spcPts val="247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57023" y="3462562"/>
            <a:ext cx="9177553" cy="593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Tools Employed:</a:t>
            </a:r>
          </a:p>
          <a:p>
            <a:pPr algn="l" marL="456599" indent="-228300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TensorFlow, Keras, OpenCV, Scikit-learn, Pandas, Matplotlib</a:t>
            </a:r>
          </a:p>
          <a:p>
            <a:pPr algn="l">
              <a:lnSpc>
                <a:spcPts val="2960"/>
              </a:lnSpc>
            </a:pPr>
          </a:p>
          <a:p>
            <a:pPr algn="l" marL="0" indent="0" lvl="0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Plant Disease Model (CNN):</a:t>
            </a:r>
          </a:p>
          <a:p>
            <a:pPr algn="l" marL="456599" indent="-228300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Architecture: Conv2D → MaxPooling → Dropout → Flatten → Dense</a:t>
            </a:r>
          </a:p>
          <a:p>
            <a:pPr algn="l" marL="456599" indent="-228300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Activation Functions: ReLU and Softmax</a:t>
            </a:r>
          </a:p>
          <a:p>
            <a:pPr algn="l" marL="456599" indent="-228300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Augmentation: Applied to enhance generalization</a:t>
            </a:r>
          </a:p>
          <a:p>
            <a:pPr algn="l">
              <a:lnSpc>
                <a:spcPts val="2960"/>
              </a:lnSpc>
            </a:pPr>
          </a:p>
          <a:p>
            <a:pPr algn="l" marL="0" indent="0" lvl="0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Crop Recommendation Model:</a:t>
            </a:r>
          </a:p>
          <a:p>
            <a:pPr algn="l" marL="456599" indent="-228300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Algorithm: Decision Tree Classifier</a:t>
            </a:r>
          </a:p>
          <a:p>
            <a:pPr algn="l" marL="456599" indent="-228300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Accuracy: 97.5% on the testing dataset</a:t>
            </a:r>
          </a:p>
          <a:p>
            <a:pPr algn="l" marL="456599" indent="-228300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Evaluation: Conducted using a confusion matrix and classification report</a:t>
            </a:r>
          </a:p>
          <a:p>
            <a:pPr algn="l">
              <a:lnSpc>
                <a:spcPts val="2960"/>
              </a:lnSpc>
            </a:pPr>
          </a:p>
          <a:p>
            <a:pPr algn="l" marL="0" indent="0" lvl="0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Deployment:</a:t>
            </a:r>
          </a:p>
          <a:p>
            <a:pPr algn="l" marL="0" indent="0" lvl="0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Strategy: Web interface with the potential for mobile app integration through Streamlit or Flutter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096" y="485051"/>
            <a:ext cx="377781" cy="301190"/>
          </a:xfrm>
          <a:custGeom>
            <a:avLst/>
            <a:gdLst/>
            <a:ahLst/>
            <a:cxnLst/>
            <a:rect r="r" b="b" t="t" l="l"/>
            <a:pathLst>
              <a:path h="301190" w="377781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57927"/>
            <a:ext cx="9997440" cy="6572250"/>
          </a:xfrm>
          <a:custGeom>
            <a:avLst/>
            <a:gdLst/>
            <a:ahLst/>
            <a:cxnLst/>
            <a:rect r="r" b="b" t="t" l="l"/>
            <a:pathLst>
              <a:path h="6572250" w="9997440">
                <a:moveTo>
                  <a:pt x="0" y="0"/>
                </a:moveTo>
                <a:lnTo>
                  <a:pt x="9997440" y="0"/>
                </a:lnTo>
                <a:lnTo>
                  <a:pt x="9997440" y="6572250"/>
                </a:lnTo>
                <a:lnTo>
                  <a:pt x="0" y="657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7629" y="3121057"/>
            <a:ext cx="1280351" cy="38100"/>
          </a:xfrm>
          <a:custGeom>
            <a:avLst/>
            <a:gdLst/>
            <a:ahLst/>
            <a:cxnLst/>
            <a:rect r="r" b="b" t="t" l="l"/>
            <a:pathLst>
              <a:path h="38100" w="1280351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57629" y="1743694"/>
            <a:ext cx="5826509" cy="8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b="true" sz="48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Result and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2200" y="3367133"/>
            <a:ext cx="7693611" cy="542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Plant Disease Classification:</a:t>
            </a:r>
          </a:p>
          <a:p>
            <a:pPr algn="l" marL="442067" indent="-221033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Accuracy: 94.67% on test data</a:t>
            </a:r>
          </a:p>
          <a:p>
            <a:pPr algn="l" marL="442067" indent="-221033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Generalization: Effective across various lighting and backgrounds</a:t>
            </a:r>
          </a:p>
          <a:p>
            <a:pPr algn="l" marL="442067" indent="-221033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Versatility: Works well for both printed and handwritten leaves</a:t>
            </a:r>
          </a:p>
          <a:p>
            <a:pPr algn="l" marL="0" indent="0" lvl="0">
              <a:lnSpc>
                <a:spcPts val="2866"/>
              </a:lnSpc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Crop Recommendation:</a:t>
            </a:r>
          </a:p>
          <a:p>
            <a:pPr algn="l" marL="442067" indent="-221033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Accuracy: 97.5%</a:t>
            </a:r>
          </a:p>
          <a:p>
            <a:pPr algn="l" marL="442067" indent="-221033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Speed: Provides quick and dependable results</a:t>
            </a:r>
          </a:p>
          <a:p>
            <a:pPr algn="l" marL="442067" indent="-221033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Personalization: Tailors recommendations based on local soil data</a:t>
            </a:r>
          </a:p>
          <a:p>
            <a:pPr algn="l" marL="0" indent="0" lvl="0">
              <a:lnSpc>
                <a:spcPts val="2866"/>
              </a:lnSpc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Overall Impact:</a:t>
            </a:r>
          </a:p>
          <a:p>
            <a:pPr algn="l" marL="442067" indent="-221033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Reduced Expert Dependency: Significant decrease in reliance on specialists</a:t>
            </a:r>
          </a:p>
          <a:p>
            <a:pPr algn="l" marL="442067" indent="-221033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Improved Decision-Making: Enhances the quality of farming choices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096" y="485051"/>
            <a:ext cx="377781" cy="301190"/>
          </a:xfrm>
          <a:custGeom>
            <a:avLst/>
            <a:gdLst/>
            <a:ahLst/>
            <a:cxnLst/>
            <a:rect r="r" b="b" t="t" l="l"/>
            <a:pathLst>
              <a:path h="301190" w="377781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8927" y="1857927"/>
            <a:ext cx="6572250" cy="6572250"/>
          </a:xfrm>
          <a:custGeom>
            <a:avLst/>
            <a:gdLst/>
            <a:ahLst/>
            <a:cxnLst/>
            <a:rect r="r" b="b" t="t" l="l"/>
            <a:pathLst>
              <a:path h="6572250" w="6572250">
                <a:moveTo>
                  <a:pt x="0" y="0"/>
                </a:moveTo>
                <a:lnTo>
                  <a:pt x="6572250" y="0"/>
                </a:lnTo>
                <a:lnTo>
                  <a:pt x="6572250" y="6572250"/>
                </a:lnTo>
                <a:lnTo>
                  <a:pt x="0" y="657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462" r="0" b="-85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40652" y="3063907"/>
            <a:ext cx="1280350" cy="38100"/>
          </a:xfrm>
          <a:custGeom>
            <a:avLst/>
            <a:gdLst/>
            <a:ahLst/>
            <a:cxnLst/>
            <a:rect r="r" b="b" t="t" l="l"/>
            <a:pathLst>
              <a:path h="38100" w="1280350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0652" y="1640919"/>
            <a:ext cx="4556436" cy="116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4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8809" y="3704953"/>
            <a:ext cx="7400181" cy="521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936" indent="-320968" lvl="1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Effectively integrated computer vision and machine learning techniques in the agricultural sector</a:t>
            </a:r>
          </a:p>
          <a:p>
            <a:pPr algn="l" marL="641936" indent="-320968" lvl="1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Developed precise models for detecting plant diseases and offering crop recommendations</a:t>
            </a:r>
          </a:p>
          <a:p>
            <a:pPr algn="l" marL="641936" indent="-320968" lvl="1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Showcased real-time applications through app and web deployments</a:t>
            </a:r>
          </a:p>
          <a:p>
            <a:pPr algn="l" marL="641936" indent="-320968" lvl="1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Created a scalable solution tailored for Indian farmers and agri-tech platforms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096" y="485051"/>
            <a:ext cx="377781" cy="301190"/>
          </a:xfrm>
          <a:custGeom>
            <a:avLst/>
            <a:gdLst/>
            <a:ahLst/>
            <a:cxnLst/>
            <a:rect r="r" b="b" t="t" l="l"/>
            <a:pathLst>
              <a:path h="301190" w="377781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628" y="3063907"/>
            <a:ext cx="1280350" cy="38100"/>
          </a:xfrm>
          <a:custGeom>
            <a:avLst/>
            <a:gdLst/>
            <a:ahLst/>
            <a:cxnLst/>
            <a:rect r="r" b="b" t="t" l="l"/>
            <a:pathLst>
              <a:path h="38100" w="1280350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2628" y="1640919"/>
            <a:ext cx="5968155" cy="1671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4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Our Team</a:t>
            </a:r>
          </a:p>
          <a:p>
            <a:pPr algn="l">
              <a:lnSpc>
                <a:spcPts val="409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72628" y="3572987"/>
            <a:ext cx="2825948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</a:t>
            </a:r>
            <a:r>
              <a:rPr lang="en-US" b="true" sz="24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rashant Chauhan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E22CSEU0743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Batch-25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09" r="0" b="-187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8096" y="485051"/>
            <a:ext cx="377781" cy="301190"/>
          </a:xfrm>
          <a:custGeom>
            <a:avLst/>
            <a:gdLst/>
            <a:ahLst/>
            <a:cxnLst/>
            <a:rect r="r" b="b" t="t" l="l"/>
            <a:pathLst>
              <a:path h="301190" w="377781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0227" y="6633124"/>
            <a:ext cx="1280350" cy="38100"/>
          </a:xfrm>
          <a:custGeom>
            <a:avLst/>
            <a:gdLst/>
            <a:ahLst/>
            <a:cxnLst/>
            <a:rect r="r" b="b" t="t" l="l"/>
            <a:pathLst>
              <a:path h="38100" w="1280350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229611" y="502139"/>
            <a:ext cx="524342" cy="248098"/>
            <a:chOff x="0" y="0"/>
            <a:chExt cx="524345" cy="2480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397383" cy="28956"/>
            </a:xfrm>
            <a:custGeom>
              <a:avLst/>
              <a:gdLst/>
              <a:ahLst/>
              <a:cxnLst/>
              <a:rect r="r" b="b" t="t" l="l"/>
              <a:pathLst>
                <a:path h="28956" w="397383">
                  <a:moveTo>
                    <a:pt x="0" y="0"/>
                  </a:moveTo>
                  <a:lnTo>
                    <a:pt x="0" y="28956"/>
                  </a:lnTo>
                  <a:lnTo>
                    <a:pt x="397383" y="28956"/>
                  </a:lnTo>
                  <a:lnTo>
                    <a:pt x="39738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155575"/>
              <a:ext cx="397383" cy="28956"/>
            </a:xfrm>
            <a:custGeom>
              <a:avLst/>
              <a:gdLst/>
              <a:ahLst/>
              <a:cxnLst/>
              <a:rect r="r" b="b" t="t" l="l"/>
              <a:pathLst>
                <a:path h="28956" w="397383">
                  <a:moveTo>
                    <a:pt x="0" y="0"/>
                  </a:moveTo>
                  <a:lnTo>
                    <a:pt x="397383" y="0"/>
                  </a:lnTo>
                  <a:lnTo>
                    <a:pt x="397383" y="28956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39111" y="492500"/>
            <a:ext cx="734330" cy="24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b="true" sz="13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Borcelle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98525" y="507511"/>
            <a:ext cx="439322" cy="20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54292" y="507511"/>
            <a:ext cx="514693" cy="20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85046" y="507511"/>
            <a:ext cx="665436" cy="20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40840" y="507511"/>
            <a:ext cx="558413" cy="20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20227" y="4726048"/>
            <a:ext cx="4171683" cy="116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499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DAGnCm_aP1w</dc:identifier>
  <dcterms:modified xsi:type="dcterms:W3CDTF">2011-08-01T06:04:30Z</dcterms:modified>
  <cp:revision>1</cp:revision>
  <dc:title>Potato disease classification ppt.pdf</dc:title>
</cp:coreProperties>
</file>